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4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41"/>
    <p:restoredTop sz="94696"/>
  </p:normalViewPr>
  <p:slideViewPr>
    <p:cSldViewPr snapToGrid="0" snapToObjects="1">
      <p:cViewPr varScale="1">
        <p:scale>
          <a:sx n="100" d="100"/>
          <a:sy n="100" d="100"/>
        </p:scale>
        <p:origin x="1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801CD-01FC-F841-9EAD-5927A997C464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E1A87-CF9C-9D46-987A-A59DEFD3F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2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Protein Folding</a:t>
            </a:r>
            <a:r>
              <a:rPr lang="en-US" baseline="0" dirty="0"/>
              <a:t> Problem </a:t>
            </a:r>
            <a:r>
              <a:rPr lang="mr-IN" baseline="0" dirty="0"/>
              <a:t>–</a:t>
            </a:r>
            <a:r>
              <a:rPr lang="en-US" baseline="0" dirty="0"/>
              <a:t> Given an amino acid sequence, determine what proteins folded to create that sequence</a:t>
            </a:r>
          </a:p>
          <a:p>
            <a:r>
              <a:rPr lang="en-US" dirty="0"/>
              <a:t>Boolean Satisfiability Problem </a:t>
            </a:r>
            <a:r>
              <a:rPr lang="mr-IN" dirty="0"/>
              <a:t>–</a:t>
            </a:r>
            <a:r>
              <a:rPr lang="en-US" baseline="0" dirty="0"/>
              <a:t> Given a Boolean sequence, determine the values of every variable so that the final value is true</a:t>
            </a:r>
          </a:p>
          <a:p>
            <a:r>
              <a:rPr lang="en-US" dirty="0"/>
              <a:t>Subset Sum Problem </a:t>
            </a:r>
            <a:r>
              <a:rPr lang="mr-IN" dirty="0"/>
              <a:t>–</a:t>
            </a:r>
            <a:r>
              <a:rPr lang="en-US" baseline="0" dirty="0"/>
              <a:t> Given an array, determine a subset that results in a certain sum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9E1A87-CF9C-9D46-987A-A59DEFD3F1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7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_1F06D0C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gif"/><Relationship Id="rId3" Type="http://schemas.openxmlformats.org/officeDocument/2006/relationships/image" Target="../media/image37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350105"/>
            <a:ext cx="9643674" cy="2677648"/>
          </a:xfrm>
        </p:spPr>
        <p:txBody>
          <a:bodyPr>
            <a:noAutofit/>
          </a:bodyPr>
          <a:lstStyle/>
          <a:p>
            <a:r>
              <a:rPr lang="en-US" sz="4400" dirty="0" smtClean="0"/>
              <a:t>Using the Nelder-Mead Method to Optimize the Hyper-Parameters of Higher Order Quantum-Inspired Genetic Algorithms</a:t>
            </a:r>
            <a:br>
              <a:rPr lang="en-US" sz="4400" dirty="0" smtClean="0"/>
            </a:b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Ayush Hariharan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5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A7DA8593-5BA7-45F3-B447-37FB2B9F7E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r>
              <a:rPr lang="en-US" dirty="0"/>
              <a:t>Initialization of Quantum Population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35CBF17-C0BF-49C1-8FB7-B43A3545D8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9224" y="2133600"/>
                <a:ext cx="6574535" cy="375925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 =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+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|1&gt;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r>
                  <a:rPr lang="en-US" dirty="0"/>
                  <a:t>Alpha and Beta are probability amplitudes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+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Quantum Chromosome is a single-layer array of quantum genes and a quantum population is a matrix of these vectors</a:t>
                </a:r>
              </a:p>
              <a:p>
                <a:r>
                  <a:rPr lang="en-US" dirty="0"/>
                  <a:t>The Quantum Population is initialized with linear superposition of states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0&gt; + </m:t>
                        </m:r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rad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charset="0"/>
                      </a:rPr>
                      <m:t>1&gt;)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224" y="2133600"/>
                <a:ext cx="6574535" cy="3759253"/>
              </a:xfrm>
              <a:blipFill>
                <a:blip r:embed="rId2"/>
                <a:stretch>
                  <a:fillRect l="-649" t="-324" r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0" r="20898" b="-1"/>
          <a:stretch/>
        </p:blipFill>
        <p:spPr>
          <a:xfrm>
            <a:off x="8375586" y="645106"/>
            <a:ext cx="2354458" cy="25415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87" y="3880518"/>
            <a:ext cx="3981455" cy="1483091"/>
          </a:xfrm>
          <a:prstGeom prst="rect">
            <a:avLst/>
          </a:prstGeom>
        </p:spPr>
      </p:pic>
      <p:sp>
        <p:nvSpPr>
          <p:cNvPr id="14" name="Freeform 11">
            <a:extLst>
              <a:ext uri="{FF2B5EF4-FFF2-40B4-BE49-F238E27FC236}">
                <a16:creationId xmlns="" xmlns:a16="http://schemas.microsoft.com/office/drawing/2014/main" id="{F5147F3F-3E4A-4255-8C92-856618C474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EB9B5B69-A297-4D2F-8B89-529DA8A273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3E39D215-BF38-4094-82D7-61DED11452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7412700A-91C4-4126-8F17-3B9449DBB38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DF985802-25A8-4B99-89F0-2A42EC325F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F54C35AF-DB92-4205-A779-2A385B7143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="" xmlns:a16="http://schemas.microsoft.com/office/drawing/2014/main" id="{9F845211-1F53-4E0A-891E-B78A206F07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9149C7DD-9998-4805-BFC8-CEF5F5DF31A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="" xmlns:a16="http://schemas.microsoft.com/office/drawing/2014/main" id="{47C8036D-3ECA-43DA-BAF5-3C65CF4112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="" xmlns:a16="http://schemas.microsoft.com/office/drawing/2014/main" id="{29C15912-CDE8-4DF3-9324-273FB4C86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="" xmlns:a16="http://schemas.microsoft.com/office/drawing/2014/main" id="{37C68D51-B7DA-4572-AB7E-708540B3C6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="" xmlns:a16="http://schemas.microsoft.com/office/drawing/2014/main" id="{1AF802CB-4E9E-4895-9363-C119914909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615760E5-5F27-4735-B01C-78E05F3FBB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DB9C6516-B2DB-432F-BD3A-A1792BD46F8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BC9C8D0D-644B-4B97-B83C-CC8E64361D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="" xmlns:a16="http://schemas.microsoft.com/office/drawing/2014/main" id="{F8BE1EA6-80CF-446B-A4FE-3F935A51C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="" xmlns:a16="http://schemas.microsoft.com/office/drawing/2014/main" id="{10E39808-F4F7-43DE-AB53-82B7B55EA4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="" xmlns:a16="http://schemas.microsoft.com/office/drawing/2014/main" id="{6ED5109A-600A-4C23-9BB3-C4C19C2D9F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="" xmlns:a16="http://schemas.microsoft.com/office/drawing/2014/main" id="{D76FF73F-8CA3-42B0-A680-353805CD2A5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="" xmlns:a16="http://schemas.microsoft.com/office/drawing/2014/main" id="{B26A6949-3BEB-422A-854C-D4E26E4CF1D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="" xmlns:a16="http://schemas.microsoft.com/office/drawing/2014/main" id="{FE07AD25-30AF-40CD-B901-DF1EDBD682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="" xmlns:a16="http://schemas.microsoft.com/office/drawing/2014/main" id="{5AA460AF-7760-4F15-881A-6F0BFDBCDF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="" xmlns:a16="http://schemas.microsoft.com/office/drawing/2014/main" id="{EE53C70E-5D92-4C42-A34F-9F7D16006B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="" xmlns:a16="http://schemas.microsoft.com/office/drawing/2014/main" id="{C27614EE-0086-4D34-99BD-52F03708DC4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="" xmlns:a16="http://schemas.microsoft.com/office/drawing/2014/main" id="{326919B9-3ED4-4744-A713-326B3BAF62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="" xmlns:a16="http://schemas.microsoft.com/office/drawing/2014/main" id="{898BDBF5-8AA3-49CD-999A-ABA1F7AE34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="" xmlns:a16="http://schemas.microsoft.com/office/drawing/2014/main" id="{AF8ED3E0-CBE7-48C4-8F9E-FF98079CDB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A84F153B-2093-4171-BD2D-1631695C9B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6">
            <a:extLst>
              <a:ext uri="{FF2B5EF4-FFF2-40B4-BE49-F238E27FC236}">
                <a16:creationId xmlns="" xmlns:a16="http://schemas.microsoft.com/office/drawing/2014/main" id="{DB5BC99D-7BEA-4F13-B82B-A956E2D097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3" name="Rectangle 42">
            <a:extLst>
              <a:ext uri="{FF2B5EF4-FFF2-40B4-BE49-F238E27FC236}">
                <a16:creationId xmlns="" xmlns:a16="http://schemas.microsoft.com/office/drawing/2014/main" id="{818F2374-3748-4C79-88A1-6C18A6417D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20E5001-0309-4FB1-8691-EF57C3C3CD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46" name="Freeform 11">
              <a:extLst>
                <a:ext uri="{FF2B5EF4-FFF2-40B4-BE49-F238E27FC236}">
                  <a16:creationId xmlns="" xmlns:a16="http://schemas.microsoft.com/office/drawing/2014/main" id="{BDF95FB9-C251-4D29-BBE2-714AD29C4F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12">
              <a:extLst>
                <a:ext uri="{FF2B5EF4-FFF2-40B4-BE49-F238E27FC236}">
                  <a16:creationId xmlns="" xmlns:a16="http://schemas.microsoft.com/office/drawing/2014/main" id="{95D1A94D-2841-4A75-9906-6A1C98C998A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3">
              <a:extLst>
                <a:ext uri="{FF2B5EF4-FFF2-40B4-BE49-F238E27FC236}">
                  <a16:creationId xmlns="" xmlns:a16="http://schemas.microsoft.com/office/drawing/2014/main" id="{BFA6B578-B0A9-49F5-B6D8-6734E0FC40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4">
              <a:extLst>
                <a:ext uri="{FF2B5EF4-FFF2-40B4-BE49-F238E27FC236}">
                  <a16:creationId xmlns="" xmlns:a16="http://schemas.microsoft.com/office/drawing/2014/main" id="{42DBF6C1-9F9B-4D17-8E11-5D32E6F3A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5">
              <a:extLst>
                <a:ext uri="{FF2B5EF4-FFF2-40B4-BE49-F238E27FC236}">
                  <a16:creationId xmlns="" xmlns:a16="http://schemas.microsoft.com/office/drawing/2014/main" id="{20E36A36-EA76-4391-BBCA-32A4C6E38DC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6">
              <a:extLst>
                <a:ext uri="{FF2B5EF4-FFF2-40B4-BE49-F238E27FC236}">
                  <a16:creationId xmlns="" xmlns:a16="http://schemas.microsoft.com/office/drawing/2014/main" id="{62A93E4D-AC37-4E0F-9489-07877083FA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7">
              <a:extLst>
                <a:ext uri="{FF2B5EF4-FFF2-40B4-BE49-F238E27FC236}">
                  <a16:creationId xmlns="" xmlns:a16="http://schemas.microsoft.com/office/drawing/2014/main" id="{F4A959CB-A689-4DAF-BDBC-E1AE9983611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8">
              <a:extLst>
                <a:ext uri="{FF2B5EF4-FFF2-40B4-BE49-F238E27FC236}">
                  <a16:creationId xmlns="" xmlns:a16="http://schemas.microsoft.com/office/drawing/2014/main" id="{EF043801-E597-420D-BE4D-A87BE0E82B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9">
              <a:extLst>
                <a:ext uri="{FF2B5EF4-FFF2-40B4-BE49-F238E27FC236}">
                  <a16:creationId xmlns="" xmlns:a16="http://schemas.microsoft.com/office/drawing/2014/main" id="{37BC1C18-9801-45F3-852F-71215489B6A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20">
              <a:extLst>
                <a:ext uri="{FF2B5EF4-FFF2-40B4-BE49-F238E27FC236}">
                  <a16:creationId xmlns="" xmlns:a16="http://schemas.microsoft.com/office/drawing/2014/main" id="{3C3C206E-1BCA-4964-AA53-93B0A4F236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21">
              <a:extLst>
                <a:ext uri="{FF2B5EF4-FFF2-40B4-BE49-F238E27FC236}">
                  <a16:creationId xmlns="" xmlns:a16="http://schemas.microsoft.com/office/drawing/2014/main" id="{95CF0A33-36A2-4952-8CBB-8D167E5303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22">
              <a:extLst>
                <a:ext uri="{FF2B5EF4-FFF2-40B4-BE49-F238E27FC236}">
                  <a16:creationId xmlns="" xmlns:a16="http://schemas.microsoft.com/office/drawing/2014/main" id="{DE9E531A-DFEE-4557-B69B-FECEA8403E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893" y="338687"/>
            <a:ext cx="8915399" cy="19246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Grouping into </a:t>
            </a:r>
            <a:r>
              <a:rPr lang="en-US" sz="5400" dirty="0" smtClean="0"/>
              <a:t>Registers</a:t>
            </a:r>
            <a:br>
              <a:rPr lang="en-US" sz="5400" dirty="0" smtClean="0"/>
            </a:br>
            <a:endParaRPr lang="en-US" sz="5400" dirty="0"/>
          </a:p>
        </p:txBody>
      </p: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A4EBA3BA-A453-48A2-98AB-DF33F9FF69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60" name="Freeform 27">
              <a:extLst>
                <a:ext uri="{FF2B5EF4-FFF2-40B4-BE49-F238E27FC236}">
                  <a16:creationId xmlns="" xmlns:a16="http://schemas.microsoft.com/office/drawing/2014/main" id="{931D9F45-F120-4EB4-8DF3-85CC5DAA5B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28">
              <a:extLst>
                <a:ext uri="{FF2B5EF4-FFF2-40B4-BE49-F238E27FC236}">
                  <a16:creationId xmlns="" xmlns:a16="http://schemas.microsoft.com/office/drawing/2014/main" id="{74DCE197-0775-4E72-BE5F-024C4CD270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29">
              <a:extLst>
                <a:ext uri="{FF2B5EF4-FFF2-40B4-BE49-F238E27FC236}">
                  <a16:creationId xmlns="" xmlns:a16="http://schemas.microsoft.com/office/drawing/2014/main" id="{F10B1797-D51C-445E-A976-0EED5B0E4D5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0">
              <a:extLst>
                <a:ext uri="{FF2B5EF4-FFF2-40B4-BE49-F238E27FC236}">
                  <a16:creationId xmlns="" xmlns:a16="http://schemas.microsoft.com/office/drawing/2014/main" id="{C6BECD9F-EFAC-446D-BDED-4203FB6AE2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1">
              <a:extLst>
                <a:ext uri="{FF2B5EF4-FFF2-40B4-BE49-F238E27FC236}">
                  <a16:creationId xmlns="" xmlns:a16="http://schemas.microsoft.com/office/drawing/2014/main" id="{49697FAD-D6FB-47D9-ACB3-52E12ABA79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2">
              <a:extLst>
                <a:ext uri="{FF2B5EF4-FFF2-40B4-BE49-F238E27FC236}">
                  <a16:creationId xmlns="" xmlns:a16="http://schemas.microsoft.com/office/drawing/2014/main" id="{F832FED6-5104-42C3-8ED2-D4D98947D57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3">
              <a:extLst>
                <a:ext uri="{FF2B5EF4-FFF2-40B4-BE49-F238E27FC236}">
                  <a16:creationId xmlns="" xmlns:a16="http://schemas.microsoft.com/office/drawing/2014/main" id="{A8E7BBC4-CDB9-4075-B3E9-F4D29065574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4">
              <a:extLst>
                <a:ext uri="{FF2B5EF4-FFF2-40B4-BE49-F238E27FC236}">
                  <a16:creationId xmlns="" xmlns:a16="http://schemas.microsoft.com/office/drawing/2014/main" id="{C04CF24C-4C37-4227-8176-45E814CF7F6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5">
              <a:extLst>
                <a:ext uri="{FF2B5EF4-FFF2-40B4-BE49-F238E27FC236}">
                  <a16:creationId xmlns="" xmlns:a16="http://schemas.microsoft.com/office/drawing/2014/main" id="{428A7905-4F2E-414E-823A-95D47DA82C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6">
              <a:extLst>
                <a:ext uri="{FF2B5EF4-FFF2-40B4-BE49-F238E27FC236}">
                  <a16:creationId xmlns="" xmlns:a16="http://schemas.microsoft.com/office/drawing/2014/main" id="{BCEA7074-F816-4D2F-8787-0F09A99BF2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7">
              <a:extLst>
                <a:ext uri="{FF2B5EF4-FFF2-40B4-BE49-F238E27FC236}">
                  <a16:creationId xmlns="" xmlns:a16="http://schemas.microsoft.com/office/drawing/2014/main" id="{FC896ECA-F8DD-4599-8597-68FE05089C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8">
              <a:extLst>
                <a:ext uri="{FF2B5EF4-FFF2-40B4-BE49-F238E27FC236}">
                  <a16:creationId xmlns="" xmlns:a16="http://schemas.microsoft.com/office/drawing/2014/main" id="{FFF3F729-4DBB-4646-B708-D731E63B640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696D3F72-8C35-4823-B4C2-EA22DEB787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56" y="2386017"/>
            <a:ext cx="3347541" cy="2510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52" y="2534512"/>
            <a:ext cx="5499793" cy="2213666"/>
          </a:xfrm>
          <a:prstGeom prst="rect">
            <a:avLst/>
          </a:prstGeom>
        </p:spPr>
      </p:pic>
      <p:sp>
        <p:nvSpPr>
          <p:cNvPr id="75" name="Freeform 33">
            <a:extLst>
              <a:ext uri="{FF2B5EF4-FFF2-40B4-BE49-F238E27FC236}">
                <a16:creationId xmlns="" xmlns:a16="http://schemas.microsoft.com/office/drawing/2014/main" id="{BA7E4741-64AE-4E47-91DE-32CFD0FFE3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588986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57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66BF9EE-F7AC-4FA5-AC7E-001B3A642F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="" xmlns:a16="http://schemas.microsoft.com/office/drawing/2014/main" id="{3B48D182-44E3-4D8B-ACEF-F1A900BE44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="" xmlns:a16="http://schemas.microsoft.com/office/drawing/2014/main" id="{355A535A-A489-477F-A314-593AA8CAFB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="" xmlns:a16="http://schemas.microsoft.com/office/drawing/2014/main" id="{954C2D4C-FD83-4EF4-9312-04442ABD66B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="" xmlns:a16="http://schemas.microsoft.com/office/drawing/2014/main" id="{C20701C2-CD9A-4698-BC97-E1085820C2C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="" xmlns:a16="http://schemas.microsoft.com/office/drawing/2014/main" id="{62575C35-466F-42AE-87A1-D691849AB8C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="" xmlns:a16="http://schemas.microsoft.com/office/drawing/2014/main" id="{58236F37-6119-45AC-80A0-CD2C311B505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="" xmlns:a16="http://schemas.microsoft.com/office/drawing/2014/main" id="{F3FDD799-39FE-4D6F-9A64-2F472B2150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="" xmlns:a16="http://schemas.microsoft.com/office/drawing/2014/main" id="{9820D241-1D49-442C-A95A-00BC1BF9E2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="" xmlns:a16="http://schemas.microsoft.com/office/drawing/2014/main" id="{EBC2197C-B383-4866-8ABD-74222400BE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="" xmlns:a16="http://schemas.microsoft.com/office/drawing/2014/main" id="{404B06AA-FC93-4471-9DE4-56A401E70A5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="" xmlns:a16="http://schemas.microsoft.com/office/drawing/2014/main" id="{E580600C-013F-4FAF-8FB7-4CC0FA80A9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="" xmlns:a16="http://schemas.microsoft.com/office/drawing/2014/main" id="{9BFCF199-64B2-4AEE-88C4-E954ABF362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E312DBA5-56D8-42B2-BA94-28168C2A6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7AD46C74-3117-46B0-B267-0F61B57CAC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8C13B810-9664-45D8-8510-D6ED0ADD721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10306E52-A922-4458-BCCE-C3C840CC75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CB578819-B7E7-4250-932F-52AE2A2A9A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="" xmlns:a16="http://schemas.microsoft.com/office/drawing/2014/main" id="{454B9C91-B623-424A-B16E-F764F189D3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="" xmlns:a16="http://schemas.microsoft.com/office/drawing/2014/main" id="{EFD03C4A-8484-41E6-B458-032F1DCA70A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="" xmlns:a16="http://schemas.microsoft.com/office/drawing/2014/main" id="{DDC2F3C3-1D4E-4913-9C5C-F9A65B47E5C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="" xmlns:a16="http://schemas.microsoft.com/office/drawing/2014/main" id="{1E15BCA2-2420-4C53-ADE9-40FBAC23844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="" xmlns:a16="http://schemas.microsoft.com/office/drawing/2014/main" id="{73D5FBF4-7129-4C51-B603-E3BC3341951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="" xmlns:a16="http://schemas.microsoft.com/office/drawing/2014/main" id="{0165B164-CE2A-494C-88FC-507232B37C0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="" xmlns:a16="http://schemas.microsoft.com/office/drawing/2014/main" id="{87F127E5-B10B-4D18-BCF0-E7C3C7F401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="" xmlns:a16="http://schemas.microsoft.com/office/drawing/2014/main" id="{FC692D59-F28D-4E42-B435-225F2C6CFA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1996130F-9AB5-4DE9-8574-3AF891C5C1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6">
            <a:extLst>
              <a:ext uri="{FF2B5EF4-FFF2-40B4-BE49-F238E27FC236}">
                <a16:creationId xmlns="" xmlns:a16="http://schemas.microsoft.com/office/drawing/2014/main" id="{3623DEAC-F39C-45D6-86DC-1033F64295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2" name="Rectangle 41">
            <a:extLst>
              <a:ext uri="{FF2B5EF4-FFF2-40B4-BE49-F238E27FC236}">
                <a16:creationId xmlns="" xmlns:a16="http://schemas.microsoft.com/office/drawing/2014/main" id="{A692209D-B607-46C3-8560-07AF722916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94874638-CF15-4908-BC4B-4908744D0B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Quantum Measurement (Background)</a:t>
            </a:r>
          </a:p>
        </p:txBody>
      </p:sp>
      <p:sp>
        <p:nvSpPr>
          <p:cNvPr id="46" name="Freeform 5">
            <a:extLst>
              <a:ext uri="{FF2B5EF4-FFF2-40B4-BE49-F238E27FC236}">
                <a16:creationId xmlns="" xmlns:a16="http://schemas.microsoft.com/office/drawing/2014/main" id="{5F1B8348-CD6E-4561-A704-C232D9A267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011" y="967417"/>
            <a:ext cx="4930468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Measurement (Simplified)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85" y="1836841"/>
            <a:ext cx="4874828" cy="3553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1905000"/>
            <a:ext cx="4822678" cy="348520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814339" y="3121088"/>
            <a:ext cx="1213503" cy="683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="" xmlns:a16="http://schemas.microsoft.com/office/drawing/2014/main" id="{20CC148E-EC32-41C0-BD54-8646C4EC5B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sz="3300" dirty="0"/>
              <a:t>Quantum Measurement (Application)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9DEB0131-6275-4D19-835F-75DB7F25BA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225" y="2133600"/>
            <a:ext cx="5138486" cy="3759253"/>
          </a:xfrm>
        </p:spPr>
        <p:txBody>
          <a:bodyPr>
            <a:normAutofit/>
          </a:bodyPr>
          <a:lstStyle/>
          <a:p>
            <a:r>
              <a:rPr lang="en-US" dirty="0"/>
              <a:t>Qubit observation is then simulated by measuring the values of the quantum population</a:t>
            </a:r>
          </a:p>
          <a:p>
            <a:r>
              <a:rPr lang="en-US" dirty="0"/>
              <a:t>After measurement, a population, P(t), is obtained composed of classical chromosomes or bit strings. </a:t>
            </a:r>
          </a:p>
          <a:p>
            <a:r>
              <a:rPr lang="en-US" dirty="0"/>
              <a:t>These strings are then evaluated in the knapsack function to determine which string provides the greatest profit and that string is stored as b.</a:t>
            </a:r>
          </a:p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9C43480C-2B13-407A-B90F-737391F764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476" y="799139"/>
            <a:ext cx="4963395" cy="2544154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841" y="1522092"/>
            <a:ext cx="4673849" cy="110926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F3254D52-2722-49A3-B2D0-E344F81239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475" y="3504427"/>
            <a:ext cx="2399348" cy="2544153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841" y="4120262"/>
            <a:ext cx="2106408" cy="132349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E5CA36E9-908E-4E2D-A42D-5ABA0096C5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95520" y="3504427"/>
            <a:ext cx="2399350" cy="2544154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118" y="4463475"/>
            <a:ext cx="2123572" cy="637071"/>
          </a:xfrm>
          <a:prstGeom prst="rect">
            <a:avLst/>
          </a:prstGeom>
        </p:spPr>
      </p:pic>
      <p:sp>
        <p:nvSpPr>
          <p:cNvPr id="24" name="Freeform 12">
            <a:extLst>
              <a:ext uri="{FF2B5EF4-FFF2-40B4-BE49-F238E27FC236}">
                <a16:creationId xmlns="" xmlns:a16="http://schemas.microsoft.com/office/drawing/2014/main" id="{1958A85E-F1A3-4184-9E32-4A236CCDB5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4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A7DA8593-5BA7-45F3-B447-37FB2B9F7E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/>
          </a:bodyPr>
          <a:lstStyle/>
          <a:p>
            <a:r>
              <a:rPr lang="en-US" dirty="0"/>
              <a:t>Manipulating Amplitudes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35CBF17-C0BF-49C1-8FB7-B43A3545D8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224" y="2133600"/>
            <a:ext cx="6574535" cy="3759253"/>
          </a:xfrm>
        </p:spPr>
        <p:txBody>
          <a:bodyPr>
            <a:normAutofit/>
          </a:bodyPr>
          <a:lstStyle/>
          <a:p>
            <a:r>
              <a:rPr lang="en-US" dirty="0"/>
              <a:t>After b is determined for the evolution, the amplitudes of each register are updated.</a:t>
            </a:r>
          </a:p>
          <a:p>
            <a:r>
              <a:rPr lang="en-US" dirty="0"/>
              <a:t>If the amplitude does not correspond to the j</a:t>
            </a:r>
            <a:r>
              <a:rPr lang="en-US" baseline="30000" dirty="0"/>
              <a:t>th</a:t>
            </a:r>
            <a:r>
              <a:rPr lang="en-US" dirty="0"/>
              <a:t> pair of bits in b, the amplitude is decreased by a factor of µ (approximately 0.99)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46" y="645106"/>
            <a:ext cx="2963938" cy="25415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87" y="3517210"/>
            <a:ext cx="3981455" cy="2209707"/>
          </a:xfrm>
          <a:prstGeom prst="rect">
            <a:avLst/>
          </a:prstGeom>
        </p:spPr>
      </p:pic>
      <p:sp>
        <p:nvSpPr>
          <p:cNvPr id="14" name="Freeform 11">
            <a:extLst>
              <a:ext uri="{FF2B5EF4-FFF2-40B4-BE49-F238E27FC236}">
                <a16:creationId xmlns="" xmlns:a16="http://schemas.microsoft.com/office/drawing/2014/main" id="{F5147F3F-3E4A-4255-8C92-856618C474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Rotation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125362"/>
                <a:ext cx="5835121" cy="37858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vector of the  newly manipulated qubit register will be determined</a:t>
                </a:r>
              </a:p>
              <a:p>
                <a:r>
                  <a:rPr lang="en-US" dirty="0"/>
                  <a:t>The rotation angle between this new vector and the vector of the original qubit register will be </a:t>
                </a:r>
                <a:r>
                  <a:rPr lang="en-US" dirty="0" smtClean="0"/>
                  <a:t>recorded</a:t>
                </a:r>
              </a:p>
              <a:p>
                <a:r>
                  <a:rPr lang="en-US" dirty="0" smtClean="0"/>
                  <a:t>The rotation angle will be stored in a genetic operator that based upon on unitary quantum rotation gates,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𝑈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125362"/>
                <a:ext cx="5835121" cy="3785860"/>
              </a:xfrm>
              <a:blipFill rotWithShape="0">
                <a:blip r:embed="rId2"/>
                <a:stretch>
                  <a:fillRect l="-731"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805" y="2124215"/>
            <a:ext cx="1996452" cy="1811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52" y="4772461"/>
            <a:ext cx="2873159" cy="4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4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EB9B5B69-A297-4D2F-8B89-529DA8A273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="" xmlns:a16="http://schemas.microsoft.com/office/drawing/2014/main" id="{3E39D215-BF38-4094-82D7-61DED11452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="" xmlns:a16="http://schemas.microsoft.com/office/drawing/2014/main" id="{7412700A-91C4-4126-8F17-3B9449DBB38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="" xmlns:a16="http://schemas.microsoft.com/office/drawing/2014/main" id="{DF985802-25A8-4B99-89F0-2A42EC325F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="" xmlns:a16="http://schemas.microsoft.com/office/drawing/2014/main" id="{F54C35AF-DB92-4205-A779-2A385B7143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="" xmlns:a16="http://schemas.microsoft.com/office/drawing/2014/main" id="{9F845211-1F53-4E0A-891E-B78A206F07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="" xmlns:a16="http://schemas.microsoft.com/office/drawing/2014/main" id="{9149C7DD-9998-4805-BFC8-CEF5F5DF31A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="" xmlns:a16="http://schemas.microsoft.com/office/drawing/2014/main" id="{47C8036D-3ECA-43DA-BAF5-3C65CF4112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="" xmlns:a16="http://schemas.microsoft.com/office/drawing/2014/main" id="{29C15912-CDE8-4DF3-9324-273FB4C86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="" xmlns:a16="http://schemas.microsoft.com/office/drawing/2014/main" id="{37C68D51-B7DA-4572-AB7E-708540B3C6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="" xmlns:a16="http://schemas.microsoft.com/office/drawing/2014/main" id="{1AF802CB-4E9E-4895-9363-C119914909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="" xmlns:a16="http://schemas.microsoft.com/office/drawing/2014/main" id="{615760E5-5F27-4735-B01C-78E05F3FBB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="" xmlns:a16="http://schemas.microsoft.com/office/drawing/2014/main" id="{DB9C6516-B2DB-432F-BD3A-A1792BD46F8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BC9C8D0D-644B-4B97-B83C-CC8E64361D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F8BE1EA6-80CF-446B-A4FE-3F935A51C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10E39808-F4F7-43DE-AB53-82B7B55EA4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6ED5109A-600A-4C23-9BB3-C4C19C2D9F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D76FF73F-8CA3-42B0-A680-353805CD2A5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="" xmlns:a16="http://schemas.microsoft.com/office/drawing/2014/main" id="{B26A6949-3BEB-422A-854C-D4E26E4CF1D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="" xmlns:a16="http://schemas.microsoft.com/office/drawing/2014/main" id="{FE07AD25-30AF-40CD-B901-DF1EDBD682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="" xmlns:a16="http://schemas.microsoft.com/office/drawing/2014/main" id="{5AA460AF-7760-4F15-881A-6F0BFDBCDF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="" xmlns:a16="http://schemas.microsoft.com/office/drawing/2014/main" id="{EE53C70E-5D92-4C42-A34F-9F7D16006B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="" xmlns:a16="http://schemas.microsoft.com/office/drawing/2014/main" id="{C27614EE-0086-4D34-99BD-52F03708DC4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="" xmlns:a16="http://schemas.microsoft.com/office/drawing/2014/main" id="{326919B9-3ED4-4744-A713-326B3BAF62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="" xmlns:a16="http://schemas.microsoft.com/office/drawing/2014/main" id="{898BDBF5-8AA3-49CD-999A-ABA1F7AE34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="" xmlns:a16="http://schemas.microsoft.com/office/drawing/2014/main" id="{AF8ED3E0-CBE7-48C4-8F9E-FF98079CDB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A84F153B-2093-4171-BD2D-1631695C9B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6">
            <a:extLst>
              <a:ext uri="{FF2B5EF4-FFF2-40B4-BE49-F238E27FC236}">
                <a16:creationId xmlns="" xmlns:a16="http://schemas.microsoft.com/office/drawing/2014/main" id="{DB5BC99D-7BEA-4F13-B82B-A956E2D097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2" name="Rectangle 41">
            <a:extLst>
              <a:ext uri="{FF2B5EF4-FFF2-40B4-BE49-F238E27FC236}">
                <a16:creationId xmlns="" xmlns:a16="http://schemas.microsoft.com/office/drawing/2014/main" id="{04FFCB0A-A21A-4D0F-AE1C-6EC8ED79A8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81DDC0B-F2D9-4A55-A60C-E0532B46C9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45" name="Freeform 11">
              <a:extLst>
                <a:ext uri="{FF2B5EF4-FFF2-40B4-BE49-F238E27FC236}">
                  <a16:creationId xmlns="" xmlns:a16="http://schemas.microsoft.com/office/drawing/2014/main" id="{60C4C88B-2AA4-43CA-9F8F-3FB2B5D7DC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12">
              <a:extLst>
                <a:ext uri="{FF2B5EF4-FFF2-40B4-BE49-F238E27FC236}">
                  <a16:creationId xmlns="" xmlns:a16="http://schemas.microsoft.com/office/drawing/2014/main" id="{1E062DFF-2E6B-420E-AEFE-FB8082B29B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13">
              <a:extLst>
                <a:ext uri="{FF2B5EF4-FFF2-40B4-BE49-F238E27FC236}">
                  <a16:creationId xmlns="" xmlns:a16="http://schemas.microsoft.com/office/drawing/2014/main" id="{37DD0A2B-B295-4280-B8DA-0DC58312CA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4">
              <a:extLst>
                <a:ext uri="{FF2B5EF4-FFF2-40B4-BE49-F238E27FC236}">
                  <a16:creationId xmlns="" xmlns:a16="http://schemas.microsoft.com/office/drawing/2014/main" id="{83B6198C-5321-4CBD-A21D-B413234BF8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5">
              <a:extLst>
                <a:ext uri="{FF2B5EF4-FFF2-40B4-BE49-F238E27FC236}">
                  <a16:creationId xmlns="" xmlns:a16="http://schemas.microsoft.com/office/drawing/2014/main" id="{CA21CB5E-7E99-4448-8DD0-FA87EAC3C0B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6">
              <a:extLst>
                <a:ext uri="{FF2B5EF4-FFF2-40B4-BE49-F238E27FC236}">
                  <a16:creationId xmlns="" xmlns:a16="http://schemas.microsoft.com/office/drawing/2014/main" id="{5675BC7F-097E-4C82-8B98-05F11E34FF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7">
              <a:extLst>
                <a:ext uri="{FF2B5EF4-FFF2-40B4-BE49-F238E27FC236}">
                  <a16:creationId xmlns="" xmlns:a16="http://schemas.microsoft.com/office/drawing/2014/main" id="{CF36D428-039F-4D57-83E9-C9E49A8EEFC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8">
              <a:extLst>
                <a:ext uri="{FF2B5EF4-FFF2-40B4-BE49-F238E27FC236}">
                  <a16:creationId xmlns="" xmlns:a16="http://schemas.microsoft.com/office/drawing/2014/main" id="{9C846992-7277-412B-8F89-BF12BBBBE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9">
              <a:extLst>
                <a:ext uri="{FF2B5EF4-FFF2-40B4-BE49-F238E27FC236}">
                  <a16:creationId xmlns="" xmlns:a16="http://schemas.microsoft.com/office/drawing/2014/main" id="{2FFB1517-7128-4059-90D1-7FE4A5155D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20">
              <a:extLst>
                <a:ext uri="{FF2B5EF4-FFF2-40B4-BE49-F238E27FC236}">
                  <a16:creationId xmlns="" xmlns:a16="http://schemas.microsoft.com/office/drawing/2014/main" id="{C0835D29-A969-4B36-823D-2041358537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21">
              <a:extLst>
                <a:ext uri="{FF2B5EF4-FFF2-40B4-BE49-F238E27FC236}">
                  <a16:creationId xmlns="" xmlns:a16="http://schemas.microsoft.com/office/drawing/2014/main" id="{E513FF63-116C-4620-AA46-03788BE5F1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22">
              <a:extLst>
                <a:ext uri="{FF2B5EF4-FFF2-40B4-BE49-F238E27FC236}">
                  <a16:creationId xmlns="" xmlns:a16="http://schemas.microsoft.com/office/drawing/2014/main" id="{EF361EF8-880C-41F9-8051-9F05A8C201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3203" y="504246"/>
            <a:ext cx="8915399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 smtClean="0"/>
              <a:t>Parallelization</a:t>
            </a:r>
            <a:endParaRPr lang="en-US" sz="5000" dirty="0"/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BF9A995-2C32-4FB7-B5F3-E417B7DE06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59" name="Freeform 27">
              <a:extLst>
                <a:ext uri="{FF2B5EF4-FFF2-40B4-BE49-F238E27FC236}">
                  <a16:creationId xmlns="" xmlns:a16="http://schemas.microsoft.com/office/drawing/2014/main" id="{0F4ECCFB-A0C2-4B4D-B6E2-77341F6FE11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28">
              <a:extLst>
                <a:ext uri="{FF2B5EF4-FFF2-40B4-BE49-F238E27FC236}">
                  <a16:creationId xmlns="" xmlns:a16="http://schemas.microsoft.com/office/drawing/2014/main" id="{5476CBB8-CCD6-4739-8729-8927DC09D2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29">
              <a:extLst>
                <a:ext uri="{FF2B5EF4-FFF2-40B4-BE49-F238E27FC236}">
                  <a16:creationId xmlns="" xmlns:a16="http://schemas.microsoft.com/office/drawing/2014/main" id="{695B716E-8BF4-4DD9-96A5-4238FDC07E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30">
              <a:extLst>
                <a:ext uri="{FF2B5EF4-FFF2-40B4-BE49-F238E27FC236}">
                  <a16:creationId xmlns="" xmlns:a16="http://schemas.microsoft.com/office/drawing/2014/main" id="{6A3F7DBC-E3BC-4902-BE4C-6F3542E33D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1">
              <a:extLst>
                <a:ext uri="{FF2B5EF4-FFF2-40B4-BE49-F238E27FC236}">
                  <a16:creationId xmlns="" xmlns:a16="http://schemas.microsoft.com/office/drawing/2014/main" id="{70379707-5601-41BA-8F25-82825A8E3C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2">
              <a:extLst>
                <a:ext uri="{FF2B5EF4-FFF2-40B4-BE49-F238E27FC236}">
                  <a16:creationId xmlns="" xmlns:a16="http://schemas.microsoft.com/office/drawing/2014/main" id="{1C7E7640-A719-4104-8E66-10B2FB84872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3">
              <a:extLst>
                <a:ext uri="{FF2B5EF4-FFF2-40B4-BE49-F238E27FC236}">
                  <a16:creationId xmlns="" xmlns:a16="http://schemas.microsoft.com/office/drawing/2014/main" id="{9A4C4222-3F93-463D-9B22-69ECBF8E05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4">
              <a:extLst>
                <a:ext uri="{FF2B5EF4-FFF2-40B4-BE49-F238E27FC236}">
                  <a16:creationId xmlns="" xmlns:a16="http://schemas.microsoft.com/office/drawing/2014/main" id="{B263D752-00B8-466F-A4DD-D4F58CAE12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5">
              <a:extLst>
                <a:ext uri="{FF2B5EF4-FFF2-40B4-BE49-F238E27FC236}">
                  <a16:creationId xmlns="" xmlns:a16="http://schemas.microsoft.com/office/drawing/2014/main" id="{45470F50-BCB7-4793-B6EE-C07E577946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6">
              <a:extLst>
                <a:ext uri="{FF2B5EF4-FFF2-40B4-BE49-F238E27FC236}">
                  <a16:creationId xmlns="" xmlns:a16="http://schemas.microsoft.com/office/drawing/2014/main" id="{3FE3B154-4827-4A59-B611-C15FE09303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7">
              <a:extLst>
                <a:ext uri="{FF2B5EF4-FFF2-40B4-BE49-F238E27FC236}">
                  <a16:creationId xmlns="" xmlns:a16="http://schemas.microsoft.com/office/drawing/2014/main" id="{4856C74D-7893-4686-8C69-93ADFAD947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8">
              <a:extLst>
                <a:ext uri="{FF2B5EF4-FFF2-40B4-BE49-F238E27FC236}">
                  <a16:creationId xmlns="" xmlns:a16="http://schemas.microsoft.com/office/drawing/2014/main" id="{D9855B44-5A4E-48D3-B20E-74C69EF511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4DF306C4-90F2-4BFE-B2AD-FAFB31C465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Freeform 33">
            <a:extLst>
              <a:ext uri="{FF2B5EF4-FFF2-40B4-BE49-F238E27FC236}">
                <a16:creationId xmlns="" xmlns:a16="http://schemas.microsoft.com/office/drawing/2014/main" id="{AA07F762-5743-4CB0-9102-37CFC56F26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34" y="2171701"/>
            <a:ext cx="5125769" cy="394004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091" y="2171701"/>
            <a:ext cx="4699703" cy="360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4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EB9B5B69-A297-4D2F-8B89-529DA8A273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1" name="Freeform 11">
              <a:extLst>
                <a:ext uri="{FF2B5EF4-FFF2-40B4-BE49-F238E27FC236}">
                  <a16:creationId xmlns="" xmlns:a16="http://schemas.microsoft.com/office/drawing/2014/main" id="{3E39D215-BF38-4094-82D7-61DED11452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2">
              <a:extLst>
                <a:ext uri="{FF2B5EF4-FFF2-40B4-BE49-F238E27FC236}">
                  <a16:creationId xmlns="" xmlns:a16="http://schemas.microsoft.com/office/drawing/2014/main" id="{7412700A-91C4-4126-8F17-3B9449DBB38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3">
              <a:extLst>
                <a:ext uri="{FF2B5EF4-FFF2-40B4-BE49-F238E27FC236}">
                  <a16:creationId xmlns="" xmlns:a16="http://schemas.microsoft.com/office/drawing/2014/main" id="{DF985802-25A8-4B99-89F0-2A42EC325FE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4">
              <a:extLst>
                <a:ext uri="{FF2B5EF4-FFF2-40B4-BE49-F238E27FC236}">
                  <a16:creationId xmlns="" xmlns:a16="http://schemas.microsoft.com/office/drawing/2014/main" id="{F54C35AF-DB92-4205-A779-2A385B7143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5">
              <a:extLst>
                <a:ext uri="{FF2B5EF4-FFF2-40B4-BE49-F238E27FC236}">
                  <a16:creationId xmlns="" xmlns:a16="http://schemas.microsoft.com/office/drawing/2014/main" id="{9F845211-1F53-4E0A-891E-B78A206F078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6">
              <a:extLst>
                <a:ext uri="{FF2B5EF4-FFF2-40B4-BE49-F238E27FC236}">
                  <a16:creationId xmlns="" xmlns:a16="http://schemas.microsoft.com/office/drawing/2014/main" id="{9149C7DD-9998-4805-BFC8-CEF5F5DF31A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7">
              <a:extLst>
                <a:ext uri="{FF2B5EF4-FFF2-40B4-BE49-F238E27FC236}">
                  <a16:creationId xmlns="" xmlns:a16="http://schemas.microsoft.com/office/drawing/2014/main" id="{47C8036D-3ECA-43DA-BAF5-3C65CF4112F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8">
              <a:extLst>
                <a:ext uri="{FF2B5EF4-FFF2-40B4-BE49-F238E27FC236}">
                  <a16:creationId xmlns="" xmlns:a16="http://schemas.microsoft.com/office/drawing/2014/main" id="{29C15912-CDE8-4DF3-9324-273FB4C86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9">
              <a:extLst>
                <a:ext uri="{FF2B5EF4-FFF2-40B4-BE49-F238E27FC236}">
                  <a16:creationId xmlns="" xmlns:a16="http://schemas.microsoft.com/office/drawing/2014/main" id="{37C68D51-B7DA-4572-AB7E-708540B3C6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20">
              <a:extLst>
                <a:ext uri="{FF2B5EF4-FFF2-40B4-BE49-F238E27FC236}">
                  <a16:creationId xmlns="" xmlns:a16="http://schemas.microsoft.com/office/drawing/2014/main" id="{1AF802CB-4E9E-4895-9363-C119914909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1">
              <a:extLst>
                <a:ext uri="{FF2B5EF4-FFF2-40B4-BE49-F238E27FC236}">
                  <a16:creationId xmlns="" xmlns:a16="http://schemas.microsoft.com/office/drawing/2014/main" id="{615760E5-5F27-4735-B01C-78E05F3FBB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2">
              <a:extLst>
                <a:ext uri="{FF2B5EF4-FFF2-40B4-BE49-F238E27FC236}">
                  <a16:creationId xmlns="" xmlns:a16="http://schemas.microsoft.com/office/drawing/2014/main" id="{DB9C6516-B2DB-432F-BD3A-A1792BD46F8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BC9C8D0D-644B-4B97-B83C-CC8E64361D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25" name="Freeform 27">
              <a:extLst>
                <a:ext uri="{FF2B5EF4-FFF2-40B4-BE49-F238E27FC236}">
                  <a16:creationId xmlns="" xmlns:a16="http://schemas.microsoft.com/office/drawing/2014/main" id="{F8BE1EA6-80CF-446B-A4FE-3F935A51C0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28">
              <a:extLst>
                <a:ext uri="{FF2B5EF4-FFF2-40B4-BE49-F238E27FC236}">
                  <a16:creationId xmlns="" xmlns:a16="http://schemas.microsoft.com/office/drawing/2014/main" id="{10E39808-F4F7-43DE-AB53-82B7B55EA47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9">
              <a:extLst>
                <a:ext uri="{FF2B5EF4-FFF2-40B4-BE49-F238E27FC236}">
                  <a16:creationId xmlns="" xmlns:a16="http://schemas.microsoft.com/office/drawing/2014/main" id="{6ED5109A-600A-4C23-9BB3-C4C19C2D9F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0">
              <a:extLst>
                <a:ext uri="{FF2B5EF4-FFF2-40B4-BE49-F238E27FC236}">
                  <a16:creationId xmlns="" xmlns:a16="http://schemas.microsoft.com/office/drawing/2014/main" id="{D76FF73F-8CA3-42B0-A680-353805CD2A5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1">
              <a:extLst>
                <a:ext uri="{FF2B5EF4-FFF2-40B4-BE49-F238E27FC236}">
                  <a16:creationId xmlns="" xmlns:a16="http://schemas.microsoft.com/office/drawing/2014/main" id="{B26A6949-3BEB-422A-854C-D4E26E4CF1D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2">
              <a:extLst>
                <a:ext uri="{FF2B5EF4-FFF2-40B4-BE49-F238E27FC236}">
                  <a16:creationId xmlns="" xmlns:a16="http://schemas.microsoft.com/office/drawing/2014/main" id="{FE07AD25-30AF-40CD-B901-DF1EDBD682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3">
              <a:extLst>
                <a:ext uri="{FF2B5EF4-FFF2-40B4-BE49-F238E27FC236}">
                  <a16:creationId xmlns="" xmlns:a16="http://schemas.microsoft.com/office/drawing/2014/main" id="{5AA460AF-7760-4F15-881A-6F0BFDBCDF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4">
              <a:extLst>
                <a:ext uri="{FF2B5EF4-FFF2-40B4-BE49-F238E27FC236}">
                  <a16:creationId xmlns="" xmlns:a16="http://schemas.microsoft.com/office/drawing/2014/main" id="{EE53C70E-5D92-4C42-A34F-9F7D16006B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5">
              <a:extLst>
                <a:ext uri="{FF2B5EF4-FFF2-40B4-BE49-F238E27FC236}">
                  <a16:creationId xmlns="" xmlns:a16="http://schemas.microsoft.com/office/drawing/2014/main" id="{C27614EE-0086-4D34-99BD-52F03708DC4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6">
              <a:extLst>
                <a:ext uri="{FF2B5EF4-FFF2-40B4-BE49-F238E27FC236}">
                  <a16:creationId xmlns="" xmlns:a16="http://schemas.microsoft.com/office/drawing/2014/main" id="{326919B9-3ED4-4744-A713-326B3BAF62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7">
              <a:extLst>
                <a:ext uri="{FF2B5EF4-FFF2-40B4-BE49-F238E27FC236}">
                  <a16:creationId xmlns="" xmlns:a16="http://schemas.microsoft.com/office/drawing/2014/main" id="{898BDBF5-8AA3-49CD-999A-ABA1F7AE34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8">
              <a:extLst>
                <a:ext uri="{FF2B5EF4-FFF2-40B4-BE49-F238E27FC236}">
                  <a16:creationId xmlns="" xmlns:a16="http://schemas.microsoft.com/office/drawing/2014/main" id="{AF8ED3E0-CBE7-48C4-8F9E-FF98079CDB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A84F153B-2093-4171-BD2D-1631695C9B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6">
            <a:extLst>
              <a:ext uri="{FF2B5EF4-FFF2-40B4-BE49-F238E27FC236}">
                <a16:creationId xmlns="" xmlns:a16="http://schemas.microsoft.com/office/drawing/2014/main" id="{DB5BC99D-7BEA-4F13-B82B-A956E2D097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2" name="Rectangle 41">
            <a:extLst>
              <a:ext uri="{FF2B5EF4-FFF2-40B4-BE49-F238E27FC236}">
                <a16:creationId xmlns="" xmlns:a16="http://schemas.microsoft.com/office/drawing/2014/main" id="{04FFCB0A-A21A-4D0F-AE1C-6EC8ED79A8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81DDC0B-F2D9-4A55-A60C-E0532B46C9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45" name="Freeform 11">
              <a:extLst>
                <a:ext uri="{FF2B5EF4-FFF2-40B4-BE49-F238E27FC236}">
                  <a16:creationId xmlns="" xmlns:a16="http://schemas.microsoft.com/office/drawing/2014/main" id="{60C4C88B-2AA4-43CA-9F8F-3FB2B5D7DC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12">
              <a:extLst>
                <a:ext uri="{FF2B5EF4-FFF2-40B4-BE49-F238E27FC236}">
                  <a16:creationId xmlns="" xmlns:a16="http://schemas.microsoft.com/office/drawing/2014/main" id="{1E062DFF-2E6B-420E-AEFE-FB8082B29B8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13">
              <a:extLst>
                <a:ext uri="{FF2B5EF4-FFF2-40B4-BE49-F238E27FC236}">
                  <a16:creationId xmlns="" xmlns:a16="http://schemas.microsoft.com/office/drawing/2014/main" id="{37DD0A2B-B295-4280-B8DA-0DC58312CA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14">
              <a:extLst>
                <a:ext uri="{FF2B5EF4-FFF2-40B4-BE49-F238E27FC236}">
                  <a16:creationId xmlns="" xmlns:a16="http://schemas.microsoft.com/office/drawing/2014/main" id="{83B6198C-5321-4CBD-A21D-B413234BF8D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9" name="Freeform 15">
              <a:extLst>
                <a:ext uri="{FF2B5EF4-FFF2-40B4-BE49-F238E27FC236}">
                  <a16:creationId xmlns="" xmlns:a16="http://schemas.microsoft.com/office/drawing/2014/main" id="{CA21CB5E-7E99-4448-8DD0-FA87EAC3C0B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0" name="Freeform 16">
              <a:extLst>
                <a:ext uri="{FF2B5EF4-FFF2-40B4-BE49-F238E27FC236}">
                  <a16:creationId xmlns="" xmlns:a16="http://schemas.microsoft.com/office/drawing/2014/main" id="{5675BC7F-097E-4C82-8B98-05F11E34FFB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1" name="Freeform 17">
              <a:extLst>
                <a:ext uri="{FF2B5EF4-FFF2-40B4-BE49-F238E27FC236}">
                  <a16:creationId xmlns="" xmlns:a16="http://schemas.microsoft.com/office/drawing/2014/main" id="{CF36D428-039F-4D57-83E9-C9E49A8EEFC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8">
              <a:extLst>
                <a:ext uri="{FF2B5EF4-FFF2-40B4-BE49-F238E27FC236}">
                  <a16:creationId xmlns="" xmlns:a16="http://schemas.microsoft.com/office/drawing/2014/main" id="{9C846992-7277-412B-8F89-BF12BBBBED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9">
              <a:extLst>
                <a:ext uri="{FF2B5EF4-FFF2-40B4-BE49-F238E27FC236}">
                  <a16:creationId xmlns="" xmlns:a16="http://schemas.microsoft.com/office/drawing/2014/main" id="{2FFB1517-7128-4059-90D1-7FE4A5155D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20">
              <a:extLst>
                <a:ext uri="{FF2B5EF4-FFF2-40B4-BE49-F238E27FC236}">
                  <a16:creationId xmlns="" xmlns:a16="http://schemas.microsoft.com/office/drawing/2014/main" id="{C0835D29-A969-4B36-823D-2041358537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21">
              <a:extLst>
                <a:ext uri="{FF2B5EF4-FFF2-40B4-BE49-F238E27FC236}">
                  <a16:creationId xmlns="" xmlns:a16="http://schemas.microsoft.com/office/drawing/2014/main" id="{E513FF63-116C-4620-AA46-03788BE5F1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22">
              <a:extLst>
                <a:ext uri="{FF2B5EF4-FFF2-40B4-BE49-F238E27FC236}">
                  <a16:creationId xmlns="" xmlns:a16="http://schemas.microsoft.com/office/drawing/2014/main" id="{EF361EF8-880C-41F9-8051-9F05A8C201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619201"/>
            <a:ext cx="8915399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Qiskit IBM vs Traditional Python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FBF9A995-2C32-4FB7-B5F3-E417B7DE06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59" name="Freeform 27">
              <a:extLst>
                <a:ext uri="{FF2B5EF4-FFF2-40B4-BE49-F238E27FC236}">
                  <a16:creationId xmlns="" xmlns:a16="http://schemas.microsoft.com/office/drawing/2014/main" id="{0F4ECCFB-A0C2-4B4D-B6E2-77341F6FE11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28">
              <a:extLst>
                <a:ext uri="{FF2B5EF4-FFF2-40B4-BE49-F238E27FC236}">
                  <a16:creationId xmlns="" xmlns:a16="http://schemas.microsoft.com/office/drawing/2014/main" id="{5476CBB8-CCD6-4739-8729-8927DC09D2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29">
              <a:extLst>
                <a:ext uri="{FF2B5EF4-FFF2-40B4-BE49-F238E27FC236}">
                  <a16:creationId xmlns="" xmlns:a16="http://schemas.microsoft.com/office/drawing/2014/main" id="{695B716E-8BF4-4DD9-96A5-4238FDC07E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2" name="Freeform 30">
              <a:extLst>
                <a:ext uri="{FF2B5EF4-FFF2-40B4-BE49-F238E27FC236}">
                  <a16:creationId xmlns="" xmlns:a16="http://schemas.microsoft.com/office/drawing/2014/main" id="{6A3F7DBC-E3BC-4902-BE4C-6F3542E33D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3" name="Freeform 31">
              <a:extLst>
                <a:ext uri="{FF2B5EF4-FFF2-40B4-BE49-F238E27FC236}">
                  <a16:creationId xmlns="" xmlns:a16="http://schemas.microsoft.com/office/drawing/2014/main" id="{70379707-5601-41BA-8F25-82825A8E3C6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4" name="Freeform 32">
              <a:extLst>
                <a:ext uri="{FF2B5EF4-FFF2-40B4-BE49-F238E27FC236}">
                  <a16:creationId xmlns="" xmlns:a16="http://schemas.microsoft.com/office/drawing/2014/main" id="{1C7E7640-A719-4104-8E66-10B2FB84872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5" name="Freeform 33">
              <a:extLst>
                <a:ext uri="{FF2B5EF4-FFF2-40B4-BE49-F238E27FC236}">
                  <a16:creationId xmlns="" xmlns:a16="http://schemas.microsoft.com/office/drawing/2014/main" id="{9A4C4222-3F93-463D-9B22-69ECBF8E05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34">
              <a:extLst>
                <a:ext uri="{FF2B5EF4-FFF2-40B4-BE49-F238E27FC236}">
                  <a16:creationId xmlns="" xmlns:a16="http://schemas.microsoft.com/office/drawing/2014/main" id="{B263D752-00B8-466F-A4DD-D4F58CAE12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35">
              <a:extLst>
                <a:ext uri="{FF2B5EF4-FFF2-40B4-BE49-F238E27FC236}">
                  <a16:creationId xmlns="" xmlns:a16="http://schemas.microsoft.com/office/drawing/2014/main" id="{45470F50-BCB7-4793-B6EE-C07E577946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6">
              <a:extLst>
                <a:ext uri="{FF2B5EF4-FFF2-40B4-BE49-F238E27FC236}">
                  <a16:creationId xmlns="" xmlns:a16="http://schemas.microsoft.com/office/drawing/2014/main" id="{3FE3B154-4827-4A59-B611-C15FE09303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7">
              <a:extLst>
                <a:ext uri="{FF2B5EF4-FFF2-40B4-BE49-F238E27FC236}">
                  <a16:creationId xmlns="" xmlns:a16="http://schemas.microsoft.com/office/drawing/2014/main" id="{4856C74D-7893-4686-8C69-93ADFAD947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8">
              <a:extLst>
                <a:ext uri="{FF2B5EF4-FFF2-40B4-BE49-F238E27FC236}">
                  <a16:creationId xmlns="" xmlns:a16="http://schemas.microsoft.com/office/drawing/2014/main" id="{D9855B44-5A4E-48D3-B20E-74C69EF511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4DF306C4-90F2-4BFE-B2AD-FAFB31C465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876" y="635511"/>
            <a:ext cx="3602736" cy="36027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997" y="1269446"/>
            <a:ext cx="4399491" cy="2474713"/>
          </a:xfrm>
          <a:prstGeom prst="rect">
            <a:avLst/>
          </a:prstGeom>
        </p:spPr>
      </p:pic>
      <p:sp>
        <p:nvSpPr>
          <p:cNvPr id="74" name="Freeform 33">
            <a:extLst>
              <a:ext uri="{FF2B5EF4-FFF2-40B4-BE49-F238E27FC236}">
                <a16:creationId xmlns="" xmlns:a16="http://schemas.microsoft.com/office/drawing/2014/main" id="{AA07F762-5743-4CB0-9102-37CFC56F26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090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306" y="457200"/>
            <a:ext cx="4635500" cy="594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69" y="2400300"/>
            <a:ext cx="52197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8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656" y="359901"/>
            <a:ext cx="9692640" cy="1325562"/>
          </a:xfrm>
        </p:spPr>
        <p:txBody>
          <a:bodyPr/>
          <a:lstStyle/>
          <a:p>
            <a:pPr algn="ctr"/>
            <a:r>
              <a:rPr lang="en-US" dirty="0" smtClean="0"/>
              <a:t>An Ideal Scenario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910" y="1419309"/>
            <a:ext cx="2929126" cy="186085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117262" y="1863454"/>
            <a:ext cx="1451429" cy="883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04" y="1376991"/>
            <a:ext cx="2827578" cy="188676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60530" y="2822104"/>
            <a:ext cx="3074581" cy="16207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842976" y="2832358"/>
            <a:ext cx="3203993" cy="1455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609652" y="2822104"/>
            <a:ext cx="225459" cy="1281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026" y="4595650"/>
            <a:ext cx="2357669" cy="132029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478" y="4373617"/>
            <a:ext cx="2604349" cy="17362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704" y="4466154"/>
            <a:ext cx="3254409" cy="157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4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4" name="Picture 3" descr="../../../../../../../Downloads/Workflow%20Rough%20Draft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648" y="1478422"/>
            <a:ext cx="6016239" cy="4845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/>
          <p:cNvCxnSpPr/>
          <p:nvPr/>
        </p:nvCxnSpPr>
        <p:spPr>
          <a:xfrm>
            <a:off x="6400800" y="1572426"/>
            <a:ext cx="174040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400800" y="1572426"/>
            <a:ext cx="0" cy="47514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00800" y="6323889"/>
            <a:ext cx="174040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141204" y="1572426"/>
            <a:ext cx="0" cy="47514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16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35" y="448654"/>
            <a:ext cx="46355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4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B2EC7880-C5D9-40A8-A6B0-3198AD07AD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645106"/>
            <a:ext cx="4187696" cy="1259894"/>
          </a:xfrm>
        </p:spPr>
        <p:txBody>
          <a:bodyPr>
            <a:normAutofit/>
          </a:bodyPr>
          <a:lstStyle/>
          <a:p>
            <a:r>
              <a:rPr lang="en-US" dirty="0"/>
              <a:t>WEKA Regression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4543A62-A2AB-454A-878E-D3D9190D5F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933" y="1905000"/>
            <a:ext cx="3650278" cy="3759253"/>
          </a:xfrm>
        </p:spPr>
        <p:txBody>
          <a:bodyPr>
            <a:normAutofit/>
          </a:bodyPr>
          <a:lstStyle/>
          <a:p>
            <a:r>
              <a:rPr lang="en-US" dirty="0"/>
              <a:t>Linear</a:t>
            </a:r>
          </a:p>
          <a:p>
            <a:r>
              <a:rPr lang="en-US" dirty="0"/>
              <a:t>Exponential</a:t>
            </a:r>
          </a:p>
          <a:p>
            <a:r>
              <a:rPr lang="en-US" dirty="0"/>
              <a:t>Logistical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16" r="-1" b="-1"/>
          <a:stretch/>
        </p:blipFill>
        <p:spPr>
          <a:xfrm>
            <a:off x="4918646" y="640080"/>
            <a:ext cx="6953577" cy="5252773"/>
          </a:xfrm>
          <a:prstGeom prst="rect">
            <a:avLst/>
          </a:prstGeom>
        </p:spPr>
      </p:pic>
      <p:sp>
        <p:nvSpPr>
          <p:cNvPr id="13" name="Freeform 11">
            <a:extLst>
              <a:ext uri="{FF2B5EF4-FFF2-40B4-BE49-F238E27FC236}">
                <a16:creationId xmlns="" xmlns:a16="http://schemas.microsoft.com/office/drawing/2014/main" id="{50553464-41F1-4160-9D02-7C5EC7013B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Nelder-Mead Method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925" y="1803163"/>
            <a:ext cx="5308837" cy="39816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75" y="1812896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9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4" name="Picture 3" descr="../../../../../../../Downloads/Workflow%20Rough%20Draft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648" y="1478422"/>
            <a:ext cx="6016239" cy="4845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/>
          <p:cNvCxnSpPr/>
          <p:nvPr/>
        </p:nvCxnSpPr>
        <p:spPr>
          <a:xfrm>
            <a:off x="8118505" y="1572426"/>
            <a:ext cx="174040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118505" y="1572426"/>
            <a:ext cx="0" cy="47514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118505" y="6323889"/>
            <a:ext cx="174040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9858909" y="1572426"/>
            <a:ext cx="0" cy="47514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69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Optimized Hyper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Process in Phase 1</a:t>
            </a:r>
          </a:p>
          <a:p>
            <a:r>
              <a:rPr lang="en-US" dirty="0" smtClean="0"/>
              <a:t>EXCEPT: Instead of manipulating the amplitudes, rotate the vectors by values obtained from the Nelder-Mead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089" y="4259774"/>
            <a:ext cx="6441645" cy="10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7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Stabilization Values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065" y="1887908"/>
            <a:ext cx="5627406" cy="430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NP-Complete Problems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881" y="1145943"/>
            <a:ext cx="2611077" cy="2266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106" y="1304918"/>
            <a:ext cx="3192801" cy="22668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118" y="3571807"/>
            <a:ext cx="3022520" cy="226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712" y="4395019"/>
            <a:ext cx="3221590" cy="124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2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Problem: Complexity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516" y="1905000"/>
            <a:ext cx="3668484" cy="366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9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Solution: Quantum Computing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820" y="1665514"/>
            <a:ext cx="6319896" cy="474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2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EDD21E1-BAF0-4314-AB31-82ECB8AC9E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dirty="0"/>
              <a:t>Knapsack Problem</a:t>
            </a:r>
            <a:br>
              <a:rPr lang="en-US" dirty="0"/>
            </a:b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DC8619C-F25D-468E-95FA-2A2151D7DD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9224" y="1785258"/>
                <a:ext cx="5122652" cy="375925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m </a:t>
                </a:r>
                <a:r>
                  <a:rPr lang="en-US" dirty="0"/>
                  <a:t>= 250</a:t>
                </a:r>
              </a:p>
              <a:p>
                <a:r>
                  <a:rPr lang="en-US" dirty="0"/>
                  <a:t>w</a:t>
                </a:r>
                <a:r>
                  <a:rPr lang="en-US" baseline="-25000" dirty="0"/>
                  <a:t>i</a:t>
                </a:r>
                <a:r>
                  <a:rPr lang="en-US" dirty="0"/>
                  <a:t> = a uniformly random number [1,10)</a:t>
                </a:r>
              </a:p>
              <a:p>
                <a:r>
                  <a:rPr lang="en-US" dirty="0"/>
                  <a:t>p</a:t>
                </a:r>
                <a:r>
                  <a:rPr lang="en-US" baseline="-25000" dirty="0"/>
                  <a:t>i</a:t>
                </a:r>
                <a:r>
                  <a:rPr lang="en-US" dirty="0"/>
                  <a:t> = w</a:t>
                </a:r>
                <a:r>
                  <a:rPr lang="en-US" baseline="-25000" dirty="0"/>
                  <a:t>i</a:t>
                </a:r>
                <a:r>
                  <a:rPr lang="en-US" dirty="0"/>
                  <a:t> + 5</a:t>
                </a:r>
              </a:p>
              <a:p>
                <a:r>
                  <a:rPr lang="en-US" dirty="0"/>
                  <a:t>x</a:t>
                </a:r>
                <a:r>
                  <a:rPr lang="en-US" baseline="-25000" dirty="0"/>
                  <a:t>i</a:t>
                </a:r>
                <a:r>
                  <a:rPr lang="en-US" dirty="0"/>
                  <a:t> = a binary string from the Quantum Population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224" y="1785258"/>
                <a:ext cx="5122652" cy="3759253"/>
              </a:xfrm>
              <a:blipFill rotWithShape="0">
                <a:blip r:embed="rId2"/>
                <a:stretch>
                  <a:fillRect l="-595" t="-1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904336"/>
            <a:ext cx="5451627" cy="4729286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="" xmlns:a16="http://schemas.microsoft.com/office/drawing/2014/main" id="{7D9439D6-DEAD-4CEB-A61B-BE3D64D1B5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8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4" name="Picture 3" descr="../../../../../../../Downloads/Workflow%20Rough%20Draft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648" y="1478422"/>
            <a:ext cx="6016239" cy="4845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/>
          <p:cNvCxnSpPr/>
          <p:nvPr/>
        </p:nvCxnSpPr>
        <p:spPr>
          <a:xfrm>
            <a:off x="4040648" y="1478422"/>
            <a:ext cx="242851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040648" y="1478421"/>
            <a:ext cx="0" cy="47514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040648" y="6229884"/>
            <a:ext cx="242851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457683" y="1478420"/>
            <a:ext cx="0" cy="47514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5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4133" y="2061673"/>
            <a:ext cx="8915399" cy="2262781"/>
          </a:xfrm>
        </p:spPr>
        <p:txBody>
          <a:bodyPr/>
          <a:lstStyle/>
          <a:p>
            <a:r>
              <a:rPr lang="en-US" dirty="0" smtClean="0"/>
              <a:t>Phase 1: Collecting Data Using the QIGA-2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8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006" y="1713373"/>
            <a:ext cx="4591524" cy="420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9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721</TotalTime>
  <Words>467</Words>
  <Application>Microsoft Macintosh PowerPoint</Application>
  <PresentationFormat>Widescreen</PresentationFormat>
  <Paragraphs>56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Cambria Math</vt:lpstr>
      <vt:lpstr>Century Gothic</vt:lpstr>
      <vt:lpstr>Mangal</vt:lpstr>
      <vt:lpstr>Wingdings 3</vt:lpstr>
      <vt:lpstr>Arial</vt:lpstr>
      <vt:lpstr>Wisp</vt:lpstr>
      <vt:lpstr>Using the Nelder-Mead Method to Optimize the Hyper-Parameters of Higher Order Quantum-Inspired Genetic Algorithms </vt:lpstr>
      <vt:lpstr>An Ideal Scenario </vt:lpstr>
      <vt:lpstr>NP-Complete Problems</vt:lpstr>
      <vt:lpstr>The Problem: Complexity</vt:lpstr>
      <vt:lpstr>The Solution: Quantum Computing</vt:lpstr>
      <vt:lpstr>Knapsack Problem </vt:lpstr>
      <vt:lpstr>Workflow</vt:lpstr>
      <vt:lpstr>Phase 1: Collecting Data Using the QIGA-2</vt:lpstr>
      <vt:lpstr>Genetic Algorithms</vt:lpstr>
      <vt:lpstr>Initialization of Quantum Population</vt:lpstr>
      <vt:lpstr>Grouping into Registers </vt:lpstr>
      <vt:lpstr>Quantum Measurement (Background)</vt:lpstr>
      <vt:lpstr>Quantum Measurement (Simplified)</vt:lpstr>
      <vt:lpstr>Quantum Measurement (Application)</vt:lpstr>
      <vt:lpstr>Manipulating Amplitudes</vt:lpstr>
      <vt:lpstr>Rotation Values</vt:lpstr>
      <vt:lpstr>Parallelization</vt:lpstr>
      <vt:lpstr>Qiskit IBM vs Traditional Python</vt:lpstr>
      <vt:lpstr>Data</vt:lpstr>
      <vt:lpstr>Workflow</vt:lpstr>
      <vt:lpstr>Data</vt:lpstr>
      <vt:lpstr>WEKA Regression</vt:lpstr>
      <vt:lpstr>Nelder-Mead Method</vt:lpstr>
      <vt:lpstr>Workflow</vt:lpstr>
      <vt:lpstr>Testing Optimized Hyper Parameters</vt:lpstr>
      <vt:lpstr>Stabilization Values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 Hariharan</dc:creator>
  <cp:lastModifiedBy>Ayush Hariharan</cp:lastModifiedBy>
  <cp:revision>30</cp:revision>
  <dcterms:created xsi:type="dcterms:W3CDTF">2018-10-23T12:59:27Z</dcterms:created>
  <dcterms:modified xsi:type="dcterms:W3CDTF">2018-10-24T18:06:35Z</dcterms:modified>
</cp:coreProperties>
</file>